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21"/>
  </p:notesMasterIdLst>
  <p:handoutMasterIdLst>
    <p:handoutMasterId r:id="rId22"/>
  </p:handoutMasterIdLst>
  <p:sldIdLst>
    <p:sldId id="269" r:id="rId5"/>
    <p:sldId id="273" r:id="rId6"/>
    <p:sldId id="303" r:id="rId7"/>
    <p:sldId id="297" r:id="rId8"/>
    <p:sldId id="298" r:id="rId9"/>
    <p:sldId id="299" r:id="rId10"/>
    <p:sldId id="300" r:id="rId11"/>
    <p:sldId id="285" r:id="rId12"/>
    <p:sldId id="287" r:id="rId13"/>
    <p:sldId id="290" r:id="rId14"/>
    <p:sldId id="295" r:id="rId15"/>
    <p:sldId id="296" r:id="rId16"/>
    <p:sldId id="292" r:id="rId17"/>
    <p:sldId id="301" r:id="rId18"/>
    <p:sldId id="302" r:id="rId19"/>
    <p:sldId id="282" r:id="rId20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5" autoAdjust="0"/>
    <p:restoredTop sz="77544" autoAdjust="0"/>
  </p:normalViewPr>
  <p:slideViewPr>
    <p:cSldViewPr snapToGrid="0">
      <p:cViewPr varScale="1">
        <p:scale>
          <a:sx n="116" d="100"/>
          <a:sy n="116" d="100"/>
        </p:scale>
        <p:origin x="10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3256AF-E6A6-463C-B122-84CA4DB2DA02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D0E1812-5668-4135-AF97-1030DA753B52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E81925-CA98-455D-A45B-7A71D36D9055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ru-RU" noProof="1"/>
              <a:t>Здравствуйте, уважаемые члены комиссии!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ru-RU" noProof="1" smtClean="0"/>
              <a:t>1</a:t>
            </a:fld>
            <a:endParaRPr lang="ru-RU" noProof="1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AA7721E7-D070-4782-9AA3-F330B1E3D14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Моя работа посвящена изучению общей схемы конвейера создания трёхмерных сцен, физически обоснованного рендеринга (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 - </a:t>
            </a:r>
            <a:r>
              <a:rPr lang="en-US" dirty="0"/>
              <a:t>Physically based rendering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и основных методов создания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Целью данной работы является создание трёхмерной сцены на графическом движке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4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 примере создания интерьера купе-вагона с использованием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69450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Моя работа посвящена изучению общей схемы конвейера создания трёхмерных сцен, физически обоснованного рендеринга (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 - </a:t>
            </a:r>
            <a:r>
              <a:rPr lang="en-US" dirty="0"/>
              <a:t>Physically based rendering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и основных методов создания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Целью данной работы является создание трёхмерной сцены на графическом движке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4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 примере создания интерьера купе-вагона с использованием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8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091907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Моя работа посвящена изучению общей схемы конвейера создания трёхмерных сцен, физически обоснованного рендеринга (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 - </a:t>
            </a:r>
            <a:r>
              <a:rPr lang="en-US" dirty="0"/>
              <a:t>Physically based rendering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и основных методов создания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Целью данной работы является создание трёхмерной сцены на графическом движке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4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 примере создания интерьера купе-вагона с использованием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9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666184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Моя работа посвящена изучению общей схемы конвейера создания трёхмерных сцен, физически обоснованного рендеринга (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 - </a:t>
            </a:r>
            <a:r>
              <a:rPr lang="en-US" dirty="0"/>
              <a:t>Physically based rendering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и основных методов создания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Целью данной работы является создание трёхмерной сцены на графическом движке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4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 примере создания интерьера купе-вагона с использованием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10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142307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Моя работа посвящена изучению общей схемы конвейера создания трёхмерных сцен, физически обоснованного рендеринга (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 - </a:t>
            </a:r>
            <a:r>
              <a:rPr lang="en-US" dirty="0"/>
              <a:t>Physically based rendering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и основных методов создания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Целью данной работы является создание трёхмерной сцены на графическом движке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4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 примере создания интерьера купе-вагона с использованием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54402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Моя работа посвящена изучению общей схемы конвейера создания трёхмерных сцен, физически обоснованного рендеринга (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 - </a:t>
            </a:r>
            <a:r>
              <a:rPr lang="en-US" dirty="0"/>
              <a:t>Physically based rendering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и основных методов создания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Целью данной работы является создание трёхмерной сцены на графическом движке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4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 примере создания интерьера купе-вагона с использованием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735466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Моя работа посвящена изучению общей схемы конвейера создания трёхмерных сцен, физически обоснованного рендеринга (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 - </a:t>
            </a:r>
            <a:r>
              <a:rPr lang="en-US" dirty="0"/>
              <a:t>Physically based rendering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и основных методов создания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Целью данной работы является создание трёхмерной сцены на графическом движке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4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 примере создания интерьера купе-вагона с использованием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-материалов.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72801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В результате данной работы была создана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законченная 3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d-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сцена интерьера вагона начала 20 века. В основу работы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легли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принципы создания 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PBR-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материалов и изучение 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конвейера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разработки 3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d-</a:t>
            </a:r>
            <a:r>
              <a:rPr lang="ru-RU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сцен.</a:t>
            </a: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pPr marL="171450" indent="-171450" algn="l" defTabSz="914400" rtl="0" eaLnBrk="1" latinLnBrk="0" hangingPunct="1">
              <a:buFontTx/>
              <a:buChar char="-"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Спасибо за внимание!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4E81925-CA98-455D-A45B-7A71D36D9055}" type="slidenum">
              <a:rPr lang="ru-RU" noProof="1" smtClean="0"/>
              <a:t>16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963751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Прямоугольник 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Прямоугольник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Прямоугольник 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Группа 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Прямая соединительная линия 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 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20" name="Дата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fld id="{8E026458-6CA9-45FF-9A05-2308C637370B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5C55CF-C723-4C36-BD5B-42ADAB6E0986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6D7EE8-285F-4EBE-872B-F30513EA1F22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A48AFE-CF93-495A-BEF3-5B6C6EDE6ACA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>
          <a:xfrm>
            <a:off x="10469880" y="6215406"/>
            <a:ext cx="1463040" cy="366586"/>
          </a:xfrm>
        </p:spPr>
        <p:txBody>
          <a:bodyPr rtlCol="0"/>
          <a:lstStyle>
            <a:lvl1pPr>
              <a:defRPr sz="1800"/>
            </a:lvl1pPr>
          </a:lstStyle>
          <a:p>
            <a:fld id="{4FAB73BC-B049-4115-A692-8D63A059BFB8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Прямоугольник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Прямоугольник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Прямоугольник 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Группа 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Прямая соединительная линия 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Прямая соединительная линия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457012EB-9C37-4F6D-9EBC-B77E2BDA6CBC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 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FD9A6F-6585-4B1C-8867-AAF8E9D02A85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EE5381-7C52-4994-8292-DE114AAF3EE6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3E9752-3974-4C0C-A6D6-5D2950C46B0F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D621E-E979-4AFD-84A4-9067800A1F37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Прямоугольник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6A57C6-CD87-4346-92BB-FC5DF2E934E0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endParaRPr lang="ru-RU" noProof="1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2" name="Прямоугольник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4FBAAACB-0AA0-4BAE-A9DC-FCD61E546CF1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10" name="Прямоугольник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noProof="1"/>
              <a:t>Стиль образца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EC7C55D-7C4E-4FA2-BC24-538A44C48203}" type="datetime1">
              <a:rPr lang="ru-RU" noProof="1" smtClean="0"/>
              <a:t>20.06.2023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Прямоугольник 9">
            <a:extLst>
              <a:ext uri="{FF2B5EF4-FFF2-40B4-BE49-F238E27FC236}">
                <a16:creationId xmlns:a16="http://schemas.microsoft.com/office/drawing/2014/main" xmlns="" id="{6F40FBDA-CEB1-40F0-9AB9-BD9C402D70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5" name="Рисунок 4" descr="слои белого шелка на заднем плане">
            <a:extLst>
              <a:ext uri="{FF2B5EF4-FFF2-40B4-BE49-F238E27FC236}">
                <a16:creationId xmlns:a16="http://schemas.microsoft.com/office/drawing/2014/main" xmlns="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Прямоугольник 11">
            <a:extLst>
              <a:ext uri="{FF2B5EF4-FFF2-40B4-BE49-F238E27FC236}">
                <a16:creationId xmlns:a16="http://schemas.microsoft.com/office/drawing/2014/main" xmlns="" id="{0344D4FE-ABEF-4230-9E4E-AD5782FC78A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7" y="1116386"/>
            <a:ext cx="9068586" cy="2461504"/>
          </a:xfrm>
        </p:spPr>
        <p:txBody>
          <a:bodyPr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ru-RU" sz="2000" b="1" i="1" dirty="0" smtClean="0">
                <a:latin typeface="+mn-lt"/>
                <a:cs typeface="Segoe UI Light" panose="020B0502040204020203" pitchFamily="34" charset="0"/>
              </a:rPr>
              <a:t>Разработка ЧАТ-бота для банковских систем</a:t>
            </a:r>
            <a:endParaRPr lang="ru-RU" sz="2000" noProof="1">
              <a:latin typeface="+mn-lt"/>
              <a:cs typeface="Segoe UI Light" panose="020B0502040204020203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2376" y="3485573"/>
            <a:ext cx="2616009" cy="1095557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ru-RU" noProof="1"/>
              <a:t>Студент:</a:t>
            </a:r>
          </a:p>
          <a:p>
            <a:pPr algn="l" rtl="0">
              <a:spcAft>
                <a:spcPts val="600"/>
              </a:spcAft>
            </a:pPr>
            <a:r>
              <a:rPr lang="ru-RU" noProof="1" smtClean="0"/>
              <a:t>Гунько Н.М.</a:t>
            </a:r>
            <a:endParaRPr lang="ru-RU" noProof="1"/>
          </a:p>
          <a:p>
            <a:pPr algn="l" rtl="0">
              <a:spcAft>
                <a:spcPts val="600"/>
              </a:spcAft>
            </a:pPr>
            <a:r>
              <a:rPr lang="ru-RU" noProof="1" smtClean="0"/>
              <a:t>РК6-81Б</a:t>
            </a:r>
            <a:endParaRPr lang="ru-RU" noProof="1"/>
          </a:p>
        </p:txBody>
      </p:sp>
      <p:sp>
        <p:nvSpPr>
          <p:cNvPr id="24" name="Прямоугольник 13">
            <a:extLst>
              <a:ext uri="{FF2B5EF4-FFF2-40B4-BE49-F238E27FC236}">
                <a16:creationId xmlns:a16="http://schemas.microsoft.com/office/drawing/2014/main" xmlns="" id="{9325F979-D3F9-4926-81B7-7ACCB31A501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xmlns="" id="{F09ECB7A-440C-4F40-876D-1BFEB0C9BDB2}"/>
              </a:ext>
            </a:extLst>
          </p:cNvPr>
          <p:cNvSpPr txBox="1">
            <a:spLocks/>
          </p:cNvSpPr>
          <p:nvPr/>
        </p:nvSpPr>
        <p:spPr>
          <a:xfrm>
            <a:off x="1662376" y="4624008"/>
            <a:ext cx="2869190" cy="1095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 spc="8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ru-RU" noProof="1"/>
              <a:t>Научный руководитель:</a:t>
            </a:r>
          </a:p>
          <a:p>
            <a:pPr algn="l">
              <a:spcAft>
                <a:spcPts val="600"/>
              </a:spcAft>
            </a:pPr>
            <a:r>
              <a:rPr lang="ru-RU" noProof="1"/>
              <a:t>Витюков Ф.А.</a:t>
            </a: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xmlns="" id="{E6345663-5B96-4055-8CBD-4898EBB6001A}"/>
              </a:ext>
            </a:extLst>
          </p:cNvPr>
          <p:cNvCxnSpPr>
            <a:cxnSpLocks/>
          </p:cNvCxnSpPr>
          <p:nvPr/>
        </p:nvCxnSpPr>
        <p:spPr>
          <a:xfrm>
            <a:off x="1662376" y="4581130"/>
            <a:ext cx="275023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4107D5CE-7142-47E1-BB1D-44863995D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9031" y="3017108"/>
            <a:ext cx="1722673" cy="2032754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430F557C-1BD2-4F16-890A-A0B725880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Схема работы одного цикла программы</a:t>
            </a:r>
            <a:endParaRPr lang="ru-RU" sz="3200" dirty="0">
              <a:latin typeface="+mj-lt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10</a:t>
            </a:fld>
            <a:r>
              <a:rPr lang="en-US" noProof="1" smtClean="0"/>
              <a:t> </a:t>
            </a:r>
            <a:r>
              <a:rPr lang="en-US" noProof="1" smtClean="0"/>
              <a:t>/16</a:t>
            </a:r>
            <a:endParaRPr lang="ru-RU" noProof="1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576077"/>
            <a:ext cx="10058400" cy="452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14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Способ оценки семантической близости</a:t>
            </a:r>
            <a:endParaRPr lang="ru-RU" sz="3200" dirty="0">
              <a:latin typeface="+mj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E41D10D-182F-4752-B23C-501B437E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57681"/>
            <a:ext cx="10058400" cy="487735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Чтобы сравнить полученные после </a:t>
            </a:r>
            <a:r>
              <a:rPr lang="ru-RU" dirty="0" err="1"/>
              <a:t>OpenAI</a:t>
            </a:r>
            <a:r>
              <a:rPr lang="ru-RU" dirty="0"/>
              <a:t> </a:t>
            </a:r>
            <a:r>
              <a:rPr lang="ru-RU" dirty="0" err="1"/>
              <a:t>Embeddings</a:t>
            </a:r>
            <a:r>
              <a:rPr lang="ru-RU" dirty="0"/>
              <a:t> API вектора по близости</a:t>
            </a:r>
            <a:r>
              <a:rPr lang="ru-RU" dirty="0" smtClean="0"/>
              <a:t>, использовалась метрика, которая называется скалярное произведение</a:t>
            </a:r>
            <a:endParaRPr lang="ru-RU" dirty="0"/>
          </a:p>
          <a:p>
            <a:pPr>
              <a:lnSpc>
                <a:spcPct val="150000"/>
              </a:lnSpc>
            </a:pPr>
            <a:r>
              <a:rPr lang="ru-RU" dirty="0" smtClean="0"/>
              <a:t>Скалярное произведение между </a:t>
            </a:r>
            <a:r>
              <a:rPr lang="ru-RU" dirty="0"/>
              <a:t>двумя векторами определяется </a:t>
            </a:r>
            <a:r>
              <a:rPr lang="ru-RU" dirty="0" smtClean="0"/>
              <a:t>по следующей формуле: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11</a:t>
            </a:fld>
            <a:r>
              <a:rPr lang="en-US" noProof="1" smtClean="0"/>
              <a:t> </a:t>
            </a:r>
            <a:r>
              <a:rPr lang="en-US" noProof="1" smtClean="0"/>
              <a:t>/16</a:t>
            </a:r>
            <a:endParaRPr lang="ru-RU" noProof="1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3267224" y="3596360"/>
                <a:ext cx="5657552" cy="8999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400" dirty="0" smtClean="0"/>
                  <a:t>S(x, y)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d>
                          <m:dPr>
                            <m:begChr m:val="‖"/>
                            <m:endChr m:val="‖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d>
                          <m:dPr>
                            <m:begChr m:val="‖"/>
                            <m:endChr m:val="‖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den>
                    </m:f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=0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ad>
                          <m:radPr>
                            <m:degHide m:val="on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−1</m:t>
                                </m:r>
                              </m:sup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sz="24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</m:den>
                    </m:f>
                  </m:oMath>
                </a14:m>
                <a:endParaRPr lang="ru-RU" sz="24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67224" y="3596360"/>
                <a:ext cx="5657552" cy="899926"/>
              </a:xfrm>
              <a:prstGeom prst="rect">
                <a:avLst/>
              </a:prstGeom>
              <a:blipFill rotWithShape="0">
                <a:blip r:embed="rId3"/>
                <a:stretch>
                  <a:fillRect l="-33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206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Вид запроса к языковой модели</a:t>
            </a:r>
            <a:endParaRPr lang="ru-RU" sz="3200" dirty="0">
              <a:latin typeface="+mj-lt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12</a:t>
            </a:fld>
            <a:r>
              <a:rPr lang="en-US" noProof="1" smtClean="0"/>
              <a:t> </a:t>
            </a:r>
            <a:r>
              <a:rPr lang="en-US" noProof="1" smtClean="0"/>
              <a:t>/16</a:t>
            </a:r>
            <a:endParaRPr lang="ru-RU" noProof="1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434220"/>
            <a:ext cx="10058400" cy="37811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66800" y="1334285"/>
            <a:ext cx="1005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dirty="0" smtClean="0"/>
              <a:t>Запрос к языковой модели формируется из</a:t>
            </a:r>
            <a:r>
              <a:rPr lang="en-US" smtClean="0"/>
              <a:t> </a:t>
            </a:r>
            <a:r>
              <a:rPr lang="ru-RU" smtClean="0"/>
              <a:t>правила, контекста и вопроса пользователя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45540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Пример работы программы</a:t>
            </a:r>
            <a:endParaRPr lang="ru-RU" sz="3200" dirty="0">
              <a:latin typeface="+mj-lt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13</a:t>
            </a:fld>
            <a:r>
              <a:rPr lang="en-US" noProof="1" smtClean="0"/>
              <a:t> </a:t>
            </a:r>
            <a:r>
              <a:rPr lang="en-US" noProof="1" smtClean="0"/>
              <a:t>/16</a:t>
            </a:r>
            <a:endParaRPr lang="ru-RU" noProof="1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1" y="1228678"/>
            <a:ext cx="4968534" cy="27831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2432" y="3308290"/>
            <a:ext cx="5152768" cy="286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28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14</a:t>
            </a:fld>
            <a:r>
              <a:rPr lang="en-US" noProof="1" smtClean="0"/>
              <a:t> /16</a:t>
            </a:r>
            <a:endParaRPr lang="ru-RU" noProof="1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51154"/>
            <a:ext cx="10058400" cy="1371600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Главный минус – утечка данных из-за </a:t>
            </a:r>
            <a:r>
              <a:rPr lang="ru-RU" sz="3200" smtClean="0">
                <a:latin typeface="+mj-lt"/>
              </a:rPr>
              <a:t>использования </a:t>
            </a:r>
            <a:r>
              <a:rPr lang="en-US" sz="3200" smtClean="0">
                <a:latin typeface="+mj-lt"/>
              </a:rPr>
              <a:t>OpenAI API</a:t>
            </a:r>
            <a:endParaRPr lang="ru-RU" sz="3200" dirty="0">
              <a:latin typeface="+mj-lt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254" y="2282481"/>
            <a:ext cx="7017492" cy="374345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253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15</a:t>
            </a:fld>
            <a:r>
              <a:rPr lang="en-US" noProof="1" smtClean="0"/>
              <a:t> </a:t>
            </a:r>
            <a:r>
              <a:rPr lang="en-US" noProof="1" smtClean="0"/>
              <a:t>/16</a:t>
            </a:r>
            <a:endParaRPr lang="ru-RU" noProof="1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B31ACEF9-90F1-4DBE-BD5E-185CFA48D9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9802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smtClean="0">
                <a:latin typeface="+mj-lt"/>
              </a:rPr>
              <a:t>Схема полностью локальной реализации чат-бота</a:t>
            </a:r>
            <a:endParaRPr lang="ru-RU" sz="2400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66800" y="5280458"/>
            <a:ext cx="10058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400" dirty="0"/>
              <a:t>Шаги 1 и 2. </a:t>
            </a:r>
            <a:r>
              <a:rPr lang="ru-RU" sz="1400" dirty="0" smtClean="0"/>
              <a:t>Запрашиваем </a:t>
            </a:r>
            <a:r>
              <a:rPr lang="ru-RU" sz="1400" dirty="0"/>
              <a:t>н</a:t>
            </a:r>
            <a:r>
              <a:rPr lang="ru-RU" sz="1400" dirty="0" smtClean="0"/>
              <a:t>ашу </a:t>
            </a:r>
            <a:r>
              <a:rPr lang="ru-RU" sz="1400" dirty="0"/>
              <a:t>удаленно развернутую базу данных векторов, в которой хранятся </a:t>
            </a:r>
            <a:r>
              <a:rPr lang="ru-RU" sz="1400" dirty="0" smtClean="0"/>
              <a:t>данные</a:t>
            </a:r>
            <a:r>
              <a:rPr lang="ru-RU" sz="1400" dirty="0"/>
              <a:t>, чтобы получить документы, относящиеся к вашему текущему </a:t>
            </a:r>
            <a:r>
              <a:rPr lang="ru-RU" sz="1400" dirty="0" smtClean="0"/>
              <a:t>запросу.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sz="1400" dirty="0" smtClean="0"/>
              <a:t>Шаг </a:t>
            </a:r>
            <a:r>
              <a:rPr lang="ru-RU" sz="1400" dirty="0"/>
              <a:t>3 и 4: </a:t>
            </a:r>
            <a:r>
              <a:rPr lang="ru-RU" sz="1400" dirty="0" smtClean="0"/>
              <a:t>Вставляем </a:t>
            </a:r>
            <a:r>
              <a:rPr lang="ru-RU" sz="1400" dirty="0"/>
              <a:t>возвращенные документы вместе с подсказкой в ​​маркеры контекста, предоставленные удаленному </a:t>
            </a:r>
            <a:r>
              <a:rPr lang="ru-RU" sz="1400" dirty="0" smtClean="0"/>
              <a:t>LLM,</a:t>
            </a:r>
            <a:r>
              <a:rPr lang="ru-RU" sz="1400" dirty="0"/>
              <a:t> который затем будет использоваться для создания пользовательского ответа.</a:t>
            </a:r>
          </a:p>
        </p:txBody>
      </p:sp>
      <p:pic>
        <p:nvPicPr>
          <p:cNvPr id="20" name="Объект 1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8088" y="1734452"/>
            <a:ext cx="7395824" cy="354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33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4DBCC82-9F00-451C-AB1A-8047078C0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086" y="2053822"/>
            <a:ext cx="10058401" cy="3572577"/>
          </a:xfrm>
        </p:spPr>
        <p:txBody>
          <a:bodyPr>
            <a:normAutofit fontScale="85000" lnSpcReduction="10000"/>
          </a:bodyPr>
          <a:lstStyle/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dirty="0"/>
              <a:t>В заключение можно отметить, что одной из основных проблем существующих чат-ботов в банковской сфере является их ограниченность в коммуникации, что приводит к предпочтению людьми общения с </a:t>
            </a:r>
            <a:r>
              <a:rPr lang="ru-RU" dirty="0" smtClean="0"/>
              <a:t>операторами</a:t>
            </a:r>
            <a:r>
              <a:rPr lang="en-US" dirty="0"/>
              <a:t>;</a:t>
            </a:r>
            <a:endParaRPr lang="en-US" dirty="0" smtClean="0"/>
          </a:p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 dirty="0" smtClean="0"/>
              <a:t>Был спроектирован и разработан прототип чата с чат-ботом для банковского приложения с использованием готовой языковой модели, который на данном этапе выполняет необходимые функции в консультировании клиентов</a:t>
            </a:r>
            <a:r>
              <a:rPr lang="en-US" smtClean="0"/>
              <a:t>;</a:t>
            </a:r>
            <a:endParaRPr lang="ru-RU" dirty="0" smtClean="0"/>
          </a:p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ru-RU"/>
              <a:t>Сейчас </a:t>
            </a:r>
            <a:r>
              <a:rPr lang="ru-RU" smtClean="0"/>
              <a:t>область языковых моделей очень активно </a:t>
            </a:r>
            <a:r>
              <a:rPr lang="ru-RU"/>
              <a:t>развивается, и мы наблюдаем значительный </a:t>
            </a:r>
            <a:r>
              <a:rPr lang="ru-RU" smtClean="0"/>
              <a:t>прогресс. </a:t>
            </a:r>
            <a:r>
              <a:rPr lang="ru-RU" dirty="0" smtClean="0"/>
              <a:t>Каждый месяц научные сообщества выпускают в свет все более мощные модели. </a:t>
            </a:r>
            <a:r>
              <a:rPr lang="ru-RU" dirty="0"/>
              <a:t>Вскоре мы можем оказаться в ситуации, когда будет сложно отличить </a:t>
            </a:r>
            <a:r>
              <a:rPr lang="ru-RU" dirty="0" smtClean="0"/>
              <a:t>виртуального </a:t>
            </a:r>
            <a:r>
              <a:rPr lang="ru-RU" dirty="0"/>
              <a:t>ассистента от общения с реальным человеком.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B31ACEF9-90F1-4DBE-BD5E-185CFA48D978}"/>
              </a:ext>
            </a:extLst>
          </p:cNvPr>
          <p:cNvSpPr txBox="1">
            <a:spLocks/>
          </p:cNvSpPr>
          <p:nvPr/>
        </p:nvSpPr>
        <p:spPr>
          <a:xfrm>
            <a:off x="1191087" y="687328"/>
            <a:ext cx="10058400" cy="7774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>
                <a:latin typeface="+mj-lt"/>
              </a:rPr>
              <a:t>Заключение</a:t>
            </a:r>
            <a:endParaRPr lang="ru-RU" sz="2400" dirty="0">
              <a:latin typeface="+mj-lt"/>
            </a:endParaRP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xmlns="" id="{3FC6CF03-6AA8-4D11-AEB6-56AE8B9BF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16</a:t>
            </a:fld>
            <a:r>
              <a:rPr lang="ru-RU" noProof="1" smtClean="0"/>
              <a:t> </a:t>
            </a:r>
            <a:r>
              <a:rPr lang="en-US" noProof="1" smtClean="0"/>
              <a:t>/</a:t>
            </a:r>
            <a:r>
              <a:rPr lang="ru-RU" noProof="1" smtClean="0"/>
              <a:t>16</a:t>
            </a:r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495544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>
                <a:latin typeface="+mj-lt"/>
              </a:rPr>
              <a:t>Постановка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E41D10D-182F-4752-B23C-501B437E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57681"/>
            <a:ext cx="10058400" cy="487735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b="1" u="sng" dirty="0"/>
              <a:t>Цель работы</a:t>
            </a:r>
            <a:r>
              <a:rPr lang="ru-RU" b="1" dirty="0"/>
              <a:t>: </a:t>
            </a:r>
            <a:r>
              <a:rPr lang="ru-RU" dirty="0" smtClean="0"/>
              <a:t>разработка чат-бота для банковских систем.</a:t>
            </a:r>
          </a:p>
          <a:p>
            <a:pPr>
              <a:lnSpc>
                <a:spcPct val="150000"/>
              </a:lnSpc>
            </a:pPr>
            <a:r>
              <a:rPr lang="ru-RU" b="1" u="sng" dirty="0" smtClean="0"/>
              <a:t>Задачи</a:t>
            </a:r>
            <a:r>
              <a:rPr lang="ru-RU" b="1" dirty="0" smtClean="0"/>
              <a:t>: </a:t>
            </a:r>
            <a:endParaRPr lang="ru-RU" dirty="0" smtClean="0"/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определение функциональности чат-бота</a:t>
            </a:r>
            <a:r>
              <a:rPr lang="en-US" dirty="0" smtClean="0"/>
              <a:t>;</a:t>
            </a:r>
            <a:endParaRPr lang="ru-RU" dirty="0" smtClean="0"/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разработка прототипа чата</a:t>
            </a:r>
            <a:r>
              <a:rPr lang="en-US" smtClean="0"/>
              <a:t>;</a:t>
            </a:r>
            <a:endParaRPr lang="ru-RU" dirty="0" smtClean="0"/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/>
              <a:t>п</a:t>
            </a:r>
            <a:r>
              <a:rPr lang="ru-RU" smtClean="0"/>
              <a:t>оиск и </a:t>
            </a:r>
            <a:r>
              <a:rPr lang="ru-RU" dirty="0" smtClean="0"/>
              <a:t>внедрение готовой языковой модели в структуру прототипа чата</a:t>
            </a:r>
            <a:r>
              <a:rPr lang="en-US" dirty="0" smtClean="0"/>
              <a:t>;</a:t>
            </a:r>
            <a:endParaRPr lang="ru-RU" dirty="0" smtClean="0"/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 smtClean="0"/>
              <a:t>сбор </a:t>
            </a:r>
            <a:r>
              <a:rPr lang="ru-RU" dirty="0"/>
              <a:t>и </a:t>
            </a:r>
            <a:r>
              <a:rPr lang="ru-RU" dirty="0" smtClean="0"/>
              <a:t>обработка данных </a:t>
            </a:r>
            <a:r>
              <a:rPr lang="ru-RU" dirty="0"/>
              <a:t>для расширения знаний готовой </a:t>
            </a:r>
            <a:r>
              <a:rPr lang="ru-RU" dirty="0" smtClean="0"/>
              <a:t>языковой модели;</a:t>
            </a:r>
          </a:p>
          <a:p>
            <a:pPr lvl="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dirty="0"/>
              <a:t>р</a:t>
            </a:r>
            <a:r>
              <a:rPr lang="ru-RU" dirty="0" smtClean="0"/>
              <a:t>еализация механизма хранения базы знаний и встраивания дополнительного контекста.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2</a:t>
            </a:fld>
            <a:r>
              <a:rPr lang="ru-RU" noProof="1"/>
              <a:t> </a:t>
            </a:r>
            <a:r>
              <a:rPr lang="en-US" noProof="1"/>
              <a:t>/16</a:t>
            </a:r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65264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3</a:t>
            </a:fld>
            <a:r>
              <a:rPr lang="en-US" noProof="1"/>
              <a:t> /16</a:t>
            </a:r>
            <a:endParaRPr lang="ru-RU" noProof="1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5593493" y="1742817"/>
            <a:ext cx="5597612" cy="2347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Банковское обслуживание</a:t>
            </a:r>
            <a:r>
              <a:rPr lang="en-US" smtClean="0"/>
              <a:t>: </a:t>
            </a:r>
            <a:r>
              <a:rPr lang="ru-RU" smtClean="0"/>
              <a:t>виртуальный ассистент может предоставлять информацию о банковских услугах, отвечать на вопросы клиентов, помогать с проведением финансовых операций и т.д.</a:t>
            </a:r>
            <a:endParaRPr lang="ru-RU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 txBox="1">
            <a:spLocks/>
          </p:cNvSpPr>
          <p:nvPr/>
        </p:nvSpPr>
        <p:spPr>
          <a:xfrm>
            <a:off x="1079157" y="642594"/>
            <a:ext cx="10111946" cy="7166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3200" dirty="0" smtClean="0">
                <a:latin typeface="+mj-lt"/>
              </a:rPr>
              <a:t>Предметная область</a:t>
            </a:r>
            <a:endParaRPr lang="ru-RU" sz="3200" dirty="0">
              <a:latin typeface="+mj-lt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179" y="1742817"/>
            <a:ext cx="3022258" cy="30222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935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350518"/>
            <a:ext cx="10058400" cy="2630768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4</a:t>
            </a:fld>
            <a:r>
              <a:rPr lang="en-US" noProof="1"/>
              <a:t> /16</a:t>
            </a:r>
            <a:endParaRPr lang="ru-RU" noProof="1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Польза от внедрения чат-бота в систему банковского обслуживания</a:t>
            </a:r>
            <a:endParaRPr lang="ru-RU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69750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5</a:t>
            </a:fld>
            <a:r>
              <a:rPr lang="en-US" noProof="1"/>
              <a:t> /16</a:t>
            </a:r>
            <a:endParaRPr lang="ru-RU" noProof="1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Недостатки существующего банковского обслуживания клиентов виртуальными ассистентами</a:t>
            </a:r>
            <a:endParaRPr lang="ru-RU" sz="3200" dirty="0">
              <a:latin typeface="+mj-lt"/>
            </a:endParaRPr>
          </a:p>
        </p:txBody>
      </p:sp>
      <p:pic>
        <p:nvPicPr>
          <p:cNvPr id="8" name="Объект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185482"/>
            <a:ext cx="5807423" cy="221258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698" y="3291772"/>
            <a:ext cx="5629502" cy="292363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66800" y="4844126"/>
            <a:ext cx="39565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Часто наблюдается перевод на </a:t>
            </a:r>
          </a:p>
          <a:p>
            <a:r>
              <a:rPr lang="ru-RU" dirty="0" smtClean="0"/>
              <a:t>оператора из-за отсутствия </a:t>
            </a:r>
          </a:p>
          <a:p>
            <a:r>
              <a:rPr lang="ru-RU" dirty="0" smtClean="0"/>
              <a:t>инструкций в алгоритме</a:t>
            </a:r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7253627" y="2179699"/>
            <a:ext cx="38715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Превращение разговора с чат-</a:t>
            </a:r>
          </a:p>
          <a:p>
            <a:r>
              <a:rPr lang="ru-RU" dirty="0" smtClean="0"/>
              <a:t>ботом в навигацию по кнопкам</a:t>
            </a:r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12067">
            <a:off x="324931" y="4338440"/>
            <a:ext cx="1011373" cy="101137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1513179">
            <a:off x="10797435" y="2419500"/>
            <a:ext cx="1011373" cy="101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5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6</a:t>
            </a:fld>
            <a:r>
              <a:rPr lang="en-US" noProof="1"/>
              <a:t> /16</a:t>
            </a:r>
            <a:endParaRPr lang="ru-RU" noProof="1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Реальные примеры</a:t>
            </a:r>
            <a:endParaRPr lang="ru-RU" sz="3200" dirty="0">
              <a:latin typeface="+mj-lt"/>
            </a:endParaRPr>
          </a:p>
        </p:txBody>
      </p:sp>
      <p:pic>
        <p:nvPicPr>
          <p:cNvPr id="6" name="Объект 5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799" y="2285540"/>
            <a:ext cx="1915534" cy="3304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5886" y="2911244"/>
            <a:ext cx="1997986" cy="33041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425" y="3422085"/>
            <a:ext cx="2377775" cy="21734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8553" y="2438400"/>
            <a:ext cx="257854" cy="25785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026407" y="2291359"/>
            <a:ext cx="21339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Тинькофф</a:t>
            </a:r>
            <a:endParaRPr lang="ru-RU" sz="2800" dirty="0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0519" y="5833229"/>
            <a:ext cx="269782" cy="26978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588289" y="5700264"/>
            <a:ext cx="1196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err="1" smtClean="0"/>
              <a:t>Сбер</a:t>
            </a:r>
            <a:endParaRPr lang="ru-RU" sz="2800" dirty="0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141" y="5835705"/>
            <a:ext cx="268658" cy="26865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66799" y="5683628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Почта Банк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381568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7</a:t>
            </a:fld>
            <a:r>
              <a:rPr lang="en-US" noProof="1" smtClean="0"/>
              <a:t> </a:t>
            </a:r>
            <a:r>
              <a:rPr lang="en-US" noProof="1" smtClean="0"/>
              <a:t>/16</a:t>
            </a:r>
            <a:endParaRPr lang="ru-RU" noProof="1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Использованные ресурсы</a:t>
            </a:r>
            <a:endParaRPr lang="ru-RU" sz="3200" dirty="0">
              <a:latin typeface="+mj-lt"/>
            </a:endParaRPr>
          </a:p>
        </p:txBody>
      </p:sp>
      <p:pic>
        <p:nvPicPr>
          <p:cNvPr id="9" name="Объект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283169"/>
            <a:ext cx="1723934" cy="3932237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178" y="2283169"/>
            <a:ext cx="3301644" cy="393223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896431" y="5569075"/>
            <a:ext cx="3228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/>
              <a:t>Компания, которая предоставляет </a:t>
            </a:r>
            <a:r>
              <a:rPr lang="en-US" sz="1200" smtClean="0"/>
              <a:t>API </a:t>
            </a:r>
            <a:r>
              <a:rPr lang="en-US" sz="1200" dirty="0" smtClean="0"/>
              <a:t>(Application </a:t>
            </a:r>
            <a:r>
              <a:rPr lang="en-US" sz="1200" smtClean="0"/>
              <a:t>Programming Interface)</a:t>
            </a:r>
            <a:r>
              <a:rPr lang="ru-RU" sz="1200" smtClean="0"/>
              <a:t> к мощным обученным моделям.</a:t>
            </a:r>
            <a:endParaRPr lang="ru-RU" sz="1200" dirty="0"/>
          </a:p>
        </p:txBody>
      </p:sp>
      <p:sp>
        <p:nvSpPr>
          <p:cNvPr id="12" name="TextBox 11"/>
          <p:cNvSpPr txBox="1"/>
          <p:nvPr/>
        </p:nvSpPr>
        <p:spPr>
          <a:xfrm>
            <a:off x="7820929" y="2383526"/>
            <a:ext cx="3304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</a:t>
            </a:r>
            <a:r>
              <a:rPr lang="ru-RU" sz="1200" dirty="0" smtClean="0"/>
              <a:t>латформа </a:t>
            </a:r>
            <a:r>
              <a:rPr lang="ru-RU" sz="1200" dirty="0"/>
              <a:t>с коллекцией готовых современных предварительно </a:t>
            </a:r>
            <a:r>
              <a:rPr lang="ru-RU" sz="1200" dirty="0" smtClean="0"/>
              <a:t>обученных </a:t>
            </a:r>
            <a:r>
              <a:rPr lang="ru-RU" sz="1200" dirty="0"/>
              <a:t>моделей.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20928" y="3468469"/>
            <a:ext cx="3304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 smtClean="0"/>
              <a:t>База </a:t>
            </a:r>
            <a:r>
              <a:rPr lang="ru-RU" sz="1200" dirty="0"/>
              <a:t>данных для встраивания с открытым исходным </a:t>
            </a:r>
            <a:r>
              <a:rPr lang="ru-RU" sz="1200" dirty="0" smtClean="0"/>
              <a:t>кодом. Самый </a:t>
            </a:r>
            <a:r>
              <a:rPr lang="ru-RU" sz="1200" dirty="0"/>
              <a:t>быстрый способ создавать </a:t>
            </a:r>
            <a:r>
              <a:rPr lang="ru-RU" sz="1200" dirty="0" smtClean="0"/>
              <a:t>приложения с языковой моделью </a:t>
            </a:r>
            <a:r>
              <a:rPr lang="ru-RU" sz="1200" dirty="0"/>
              <a:t>с </a:t>
            </a:r>
            <a:r>
              <a:rPr lang="ru-RU" sz="1200" dirty="0" smtClean="0"/>
              <a:t>памятью.</a:t>
            </a:r>
            <a:endParaRPr lang="ru-RU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7820927" y="4484132"/>
            <a:ext cx="3304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/>
              <a:t>П</a:t>
            </a:r>
            <a:r>
              <a:rPr lang="ru-RU" sz="1200" dirty="0" smtClean="0"/>
              <a:t>латформа предоставляет общий интерфейс к языковым моделям, а так же управление базой знаний.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01819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Сбор и подготовка данных</a:t>
            </a:r>
            <a:endParaRPr lang="ru-RU" sz="3200" dirty="0">
              <a:latin typeface="+mj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E41D10D-182F-4752-B23C-501B437E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57681"/>
            <a:ext cx="4339191" cy="489713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ru-RU" dirty="0"/>
              <a:t>База знаний формировалась на основе </a:t>
            </a:r>
            <a:r>
              <a:rPr lang="ru-RU" dirty="0" smtClean="0"/>
              <a:t>информации, указанной на </a:t>
            </a:r>
            <a:r>
              <a:rPr lang="ru-RU" dirty="0"/>
              <a:t>сайте </a:t>
            </a:r>
            <a:r>
              <a:rPr lang="ru-RU" dirty="0" err="1"/>
              <a:t>Сбер</a:t>
            </a:r>
            <a:r>
              <a:rPr lang="ru-RU" dirty="0"/>
              <a:t> Банка</a:t>
            </a:r>
            <a:r>
              <a:rPr lang="ru-RU" dirty="0" smtClean="0"/>
              <a:t>. </a:t>
            </a:r>
            <a:r>
              <a:rPr lang="ru-RU" dirty="0"/>
              <a:t>Информация </a:t>
            </a:r>
            <a:r>
              <a:rPr lang="ru-RU" dirty="0" smtClean="0"/>
              <a:t>сохранялась построчно </a:t>
            </a:r>
            <a:r>
              <a:rPr lang="ru-RU" dirty="0"/>
              <a:t>в файл </a:t>
            </a:r>
            <a:r>
              <a:rPr lang="ru-RU" dirty="0" smtClean="0"/>
              <a:t>в формате </a:t>
            </a:r>
            <a:r>
              <a:rPr lang="ru-RU" dirty="0"/>
              <a:t>.</a:t>
            </a:r>
            <a:r>
              <a:rPr lang="en-US" dirty="0"/>
              <a:t>csv </a:t>
            </a:r>
            <a:r>
              <a:rPr lang="ru-RU" dirty="0"/>
              <a:t>без разрыва по смыслу по следующему правилу: в каждой строке – абзац с сайта </a:t>
            </a:r>
            <a:r>
              <a:rPr lang="ru-RU" dirty="0" err="1"/>
              <a:t>Сбер</a:t>
            </a:r>
            <a:r>
              <a:rPr lang="ru-RU" dirty="0"/>
              <a:t> Банка про какую-либо услугу или ответ на какой-либо вопрос</a:t>
            </a:r>
            <a:r>
              <a:rPr lang="ru-RU" dirty="0" smtClean="0"/>
              <a:t>.</a:t>
            </a:r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endParaRPr lang="ru-RU" dirty="0" smtClean="0"/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endParaRPr lang="ru-RU" dirty="0" smtClean="0"/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r>
              <a:rPr lang="ru-RU" dirty="0"/>
              <a:t>В результате мы имеем файл с банковскими данными </a:t>
            </a:r>
            <a:r>
              <a:rPr lang="ru-RU" dirty="0" err="1"/>
              <a:t>Сбер</a:t>
            </a:r>
            <a:r>
              <a:rPr lang="ru-RU" dirty="0"/>
              <a:t> Банка, длиной в </a:t>
            </a:r>
            <a:r>
              <a:rPr lang="ru-RU" dirty="0" smtClean="0"/>
              <a:t>349 237 </a:t>
            </a:r>
            <a:r>
              <a:rPr lang="ru-RU" dirty="0"/>
              <a:t>символов и 471 строку. </a:t>
            </a:r>
            <a:endParaRPr lang="ru-RU" dirty="0" smtClean="0"/>
          </a:p>
          <a:p>
            <a:pPr>
              <a:lnSpc>
                <a:spcPct val="150000"/>
              </a:lnSpc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8</a:t>
            </a:fld>
            <a:r>
              <a:rPr lang="ru-RU" noProof="1"/>
              <a:t> </a:t>
            </a:r>
            <a:r>
              <a:rPr lang="en-US" noProof="1"/>
              <a:t>/16</a:t>
            </a:r>
            <a:endParaRPr lang="ru-RU" noProof="1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43" y="3127623"/>
            <a:ext cx="3805703" cy="16779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xmlns="" id="{5E41D10D-182F-4752-B23C-501B437E40D2}"/>
              </a:ext>
            </a:extLst>
          </p:cNvPr>
          <p:cNvSpPr txBox="1">
            <a:spLocks/>
          </p:cNvSpPr>
          <p:nvPr/>
        </p:nvSpPr>
        <p:spPr>
          <a:xfrm>
            <a:off x="5554274" y="1157682"/>
            <a:ext cx="5570926" cy="1717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ru-RU" dirty="0" smtClean="0"/>
              <a:t>В качестве подготовки данных было получено векторное представление для каждой строки собранных данных при помощи модели </a:t>
            </a:r>
            <a:r>
              <a:rPr lang="en-US" smtClean="0"/>
              <a:t>OpenAI Embeddings</a:t>
            </a:r>
            <a:r>
              <a:rPr lang="ru-RU" smtClean="0"/>
              <a:t>.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В результате подготовки данных имеем такой же файл, дополненный векторными представлениями.</a:t>
            </a:r>
          </a:p>
          <a:p>
            <a:pPr>
              <a:lnSpc>
                <a:spcPct val="150000"/>
              </a:lnSpc>
            </a:pP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6896" y="3127623"/>
            <a:ext cx="3046609" cy="1394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8591" y="4658449"/>
            <a:ext cx="3046609" cy="13963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5547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9D305D6-5FE4-4B9C-A2C9-B14D82108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15087"/>
          </a:xfr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ru-RU" sz="3200" dirty="0" smtClean="0">
                <a:latin typeface="+mj-lt"/>
              </a:rPr>
              <a:t>Пользовательский интерфейс чата</a:t>
            </a:r>
            <a:endParaRPr lang="ru-RU" sz="3200" dirty="0">
              <a:latin typeface="+mj-l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E41D10D-182F-4752-B23C-501B437E4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57681"/>
            <a:ext cx="10058400" cy="487735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dirty="0"/>
              <a:t>П</a:t>
            </a:r>
            <a:r>
              <a:rPr lang="ru-RU" dirty="0" smtClean="0"/>
              <a:t>ользовательский интерфейс реализован в виде однооконного приложения на основе платформы </a:t>
            </a:r>
            <a:r>
              <a:rPr lang="en-US" dirty="0" smtClean="0"/>
              <a:t>.NET 6.0 Windows Forms</a:t>
            </a:r>
            <a:r>
              <a:rPr lang="ru-RU" dirty="0" smtClean="0"/>
              <a:t>, которая предоставляет </a:t>
            </a:r>
            <a:r>
              <a:rPr lang="ru-RU" dirty="0"/>
              <a:t>разработчикам готовые элементы управления, такие как кнопки, текстовые поля, списки, таблицы и др</a:t>
            </a:r>
            <a:r>
              <a:rPr lang="ru-RU" dirty="0" smtClean="0"/>
              <a:t>.</a:t>
            </a:r>
          </a:p>
          <a:p>
            <a:pPr>
              <a:lnSpc>
                <a:spcPct val="150000"/>
              </a:lnSpc>
            </a:pP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850AC08F-9D70-403A-8F1C-18E633E1A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ru-RU" noProof="1" smtClean="0"/>
              <a:pPr/>
              <a:t>9</a:t>
            </a:fld>
            <a:r>
              <a:rPr lang="en-US" noProof="1" smtClean="0"/>
              <a:t> </a:t>
            </a:r>
            <a:r>
              <a:rPr lang="en-US" noProof="1" smtClean="0"/>
              <a:t>/16</a:t>
            </a:r>
            <a:endParaRPr lang="ru-RU" noProof="1"/>
          </a:p>
        </p:txBody>
      </p:sp>
      <p:pic>
        <p:nvPicPr>
          <p:cNvPr id="8" name="Рисунок 7"/>
          <p:cNvPicPr/>
          <p:nvPr/>
        </p:nvPicPr>
        <p:blipFill>
          <a:blip r:embed="rId3"/>
          <a:stretch>
            <a:fillRect/>
          </a:stretch>
        </p:blipFill>
        <p:spPr>
          <a:xfrm>
            <a:off x="3362007" y="3110865"/>
            <a:ext cx="5467985" cy="29241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3434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авон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81_TF78757031.potx" id="{2A276A4E-08F8-48D5-9845-64D099A7639E}" vid="{FF648781-DCEA-40AF-B1F6-A26F095BFAB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28D249-1983-451D-8451-059C0BA5C7BA}">
  <ds:schemaRefs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16c05727-aa75-4e4a-9b5f-8a80a1165891"/>
    <ds:schemaRef ds:uri="71af3243-3dd4-4a8d-8c0d-dd76da1f02a5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Савон</Template>
  <TotalTime>0</TotalTime>
  <Words>1023</Words>
  <Application>Microsoft Office PowerPoint</Application>
  <PresentationFormat>Широкоэкранный</PresentationFormat>
  <Paragraphs>101</Paragraphs>
  <Slides>16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4" baseType="lpstr">
      <vt:lpstr>Arial</vt:lpstr>
      <vt:lpstr>Calibri</vt:lpstr>
      <vt:lpstr>Cambria Math</vt:lpstr>
      <vt:lpstr>Century Gothic</vt:lpstr>
      <vt:lpstr>Courier New</vt:lpstr>
      <vt:lpstr>Garamond</vt:lpstr>
      <vt:lpstr>Segoe UI Light</vt:lpstr>
      <vt:lpstr>Савон</vt:lpstr>
      <vt:lpstr>Разработка ЧАТ-бота для банковских систем</vt:lpstr>
      <vt:lpstr>Постановка задачи</vt:lpstr>
      <vt:lpstr>Презентация PowerPoint</vt:lpstr>
      <vt:lpstr>Польза от внедрения чат-бота в систему банковского обслуживания</vt:lpstr>
      <vt:lpstr>Недостатки существующего банковского обслуживания клиентов виртуальными ассистентами</vt:lpstr>
      <vt:lpstr>Реальные примеры</vt:lpstr>
      <vt:lpstr>Использованные ресурсы</vt:lpstr>
      <vt:lpstr>Сбор и подготовка данных</vt:lpstr>
      <vt:lpstr>Пользовательский интерфейс чата</vt:lpstr>
      <vt:lpstr>Схема работы одного цикла программы</vt:lpstr>
      <vt:lpstr>Способ оценки семантической близости</vt:lpstr>
      <vt:lpstr>Вид запроса к языковой модели</vt:lpstr>
      <vt:lpstr>Пример работы программы</vt:lpstr>
      <vt:lpstr>Главный минус – утечка данных из-за использования OpenAI API</vt:lpstr>
      <vt:lpstr>Схема полностью локальной реализации чат-бота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2020-06-21T13:59:17Z</dcterms:created>
  <dcterms:modified xsi:type="dcterms:W3CDTF">2023-06-20T09:16:48Z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